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sldIdLst>
    <p:sldId id="257" r:id="rId5"/>
    <p:sldId id="259" r:id="rId6"/>
    <p:sldId id="267" r:id="rId7"/>
    <p:sldId id="278" r:id="rId8"/>
    <p:sldId id="279" r:id="rId9"/>
    <p:sldId id="277" r:id="rId10"/>
    <p:sldId id="280" r:id="rId11"/>
    <p:sldId id="281" r:id="rId12"/>
    <p:sldId id="271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8669A8-4177-4190-80DC-8D519199F60F}" v="322" dt="2022-06-09T12:23:03.600"/>
    <p1510:client id="{A21B358D-77E5-AE9C-39E2-2D9D056598BE}" v="9" dt="2022-07-19T21:35:34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6" autoAdjust="0"/>
    <p:restoredTop sz="90895" autoAdjust="0"/>
  </p:normalViewPr>
  <p:slideViewPr>
    <p:cSldViewPr snapToGrid="0">
      <p:cViewPr varScale="1">
        <p:scale>
          <a:sx n="144" d="100"/>
          <a:sy n="144" d="100"/>
        </p:scale>
        <p:origin x="30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89171-10E5-48B7-935D-34E1BF8725E7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BF20A-6BBB-4723-907E-51DD7AD66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9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BF20A-6BBB-4723-907E-51DD7AD667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BF20A-6BBB-4723-907E-51DD7AD667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0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093853-9275-41DC-8030-551CA885D935}"/>
              </a:ext>
            </a:extLst>
          </p:cNvPr>
          <p:cNvSpPr/>
          <p:nvPr userDrawn="1"/>
        </p:nvSpPr>
        <p:spPr>
          <a:xfrm>
            <a:off x="0" y="0"/>
            <a:ext cx="8512739" cy="68580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121F6-FDEB-4C9D-AF5F-71A7FA83C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12" y="1644295"/>
            <a:ext cx="6456500" cy="3569409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FD5A7-E26E-4D44-80DD-3716B7B9E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12" y="5395815"/>
            <a:ext cx="6456500" cy="101651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2926EB3-8B90-4735-96D2-D83C3B895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412" y="715936"/>
            <a:ext cx="1306179" cy="4826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573259-5D2D-4E1F-879E-02DCD74359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123" t="25730" r="23695" b="18803"/>
          <a:stretch/>
        </p:blipFill>
        <p:spPr>
          <a:xfrm>
            <a:off x="8769685" y="0"/>
            <a:ext cx="3422315" cy="331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8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2E11-DE9C-4CD4-AD75-F10E4054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55" y="184150"/>
            <a:ext cx="11532890" cy="132556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801E-5B8C-4A87-A33A-7086B7F67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55" y="1657684"/>
            <a:ext cx="11532890" cy="45192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0BD34-50C8-42A2-AC8C-DA1D4553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7823845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5121-4B11-48AA-B23E-001F68DC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FE7134-AB47-4B2D-A90F-9CA2DCF85F71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36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2E11-DE9C-4CD4-AD75-F10E4054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55" y="184150"/>
            <a:ext cx="11532890" cy="1325563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801E-5B8C-4A87-A33A-7086B7F67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55" y="1657684"/>
            <a:ext cx="11532890" cy="45192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0BD34-50C8-42A2-AC8C-DA1D4553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7823845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5121-4B11-48AA-B23E-001F68DC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FE7134-AB47-4B2D-A90F-9CA2DCF85F71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55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2E11-DE9C-4CD4-AD75-F10E4054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55" y="184150"/>
            <a:ext cx="11532890" cy="132556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801E-5B8C-4A87-A33A-7086B7F67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55" y="1657684"/>
            <a:ext cx="11532890" cy="45192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0BD34-50C8-42A2-AC8C-DA1D4553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7823845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5121-4B11-48AA-B23E-001F68DC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FE7134-AB47-4B2D-A90F-9CA2DCF85F71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1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3E23-EA8E-41C3-8734-4C5EC7E7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935" y="755483"/>
            <a:ext cx="5134811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2F50D0-D252-446B-8723-2CEE7765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7823845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F47E708-EADC-49D8-8F22-8F7E59CC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BD1FB1-5208-4468-8C3D-23D853279259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57285D-2653-4AFD-BA93-68528A9F8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935" y="2213811"/>
            <a:ext cx="5753770" cy="383941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161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BDD23-2B0C-486D-BF6E-CA04C3274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003DB-C8C7-4556-858A-BAFE8BB9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tyGraph Microsoft 365  |  Onboarding &amp; FAQs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DD8F4-4EFC-4394-843E-ECC3A75B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2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89E1-28CA-4208-A42B-AE913136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04C79-207D-40E2-BB5F-0080296DD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898C6-FA23-4814-B420-BD5BD7AFC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E9115-93DF-4D3B-A8A8-1861E485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8760D-38E6-4677-851D-AF6732BF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tyGraph Microsoft 365  |  Onboarding &amp; FAQs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8E467-4259-4652-9AD4-CC6C200D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1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7153-2C67-4524-8804-0CC7B72C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750F6-F90D-4A85-8C9F-B8A6ED6A1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687D-87D6-4C1D-A98A-A7C2E5597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AE825-14F6-418A-A124-939364D6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19BB8-C351-4768-ACD6-2CD75619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tyGraph Microsoft 365  |  Onboarding &amp; FAQs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CC8C6-1A15-4AB4-894A-EAA0932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1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FCE5-266C-497D-AB92-C220DF24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6D1D6-98EF-45FC-A4E9-CC8E990D1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B0ECE-B076-4868-864A-1691D54D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6E387-280F-42E3-A3A3-F0A3FEF5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tyGraph Microsoft 365  |  Onboarding &amp; FAQs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912DF-9AEC-4478-8B0E-79BF8B45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2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95170C-A6B7-4E57-B8E0-4D15F0E21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B8DDB-1493-40E4-A255-CD195BB7E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32B43-F515-4526-950E-92E96DC8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625E2-C421-42C4-ADE0-7D2E1450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tyGraph Microsoft 365  |  Onboarding &amp; FAQs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45E16-C785-422F-9B17-0056555B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5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093853-9275-41DC-8030-551CA885D935}"/>
              </a:ext>
            </a:extLst>
          </p:cNvPr>
          <p:cNvSpPr/>
          <p:nvPr userDrawn="1"/>
        </p:nvSpPr>
        <p:spPr>
          <a:xfrm>
            <a:off x="7652084" y="0"/>
            <a:ext cx="4539916" cy="68580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121F6-FDEB-4C9D-AF5F-71A7FA83C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12" y="1644295"/>
            <a:ext cx="6456500" cy="3569409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FD5A7-E26E-4D44-80DD-3716B7B9E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12" y="5395815"/>
            <a:ext cx="6456500" cy="101651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5573259-5D2D-4E1F-879E-02DCD74359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123" t="25730" r="23695" b="18803"/>
          <a:stretch/>
        </p:blipFill>
        <p:spPr>
          <a:xfrm>
            <a:off x="8769685" y="0"/>
            <a:ext cx="3422315" cy="331960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583ECF8-34AE-48D1-A92D-62EC9A2585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412" y="798793"/>
            <a:ext cx="1291891" cy="4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9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924338-F411-4E3E-A1C4-03A28CC576F8}"/>
              </a:ext>
            </a:extLst>
          </p:cNvPr>
          <p:cNvSpPr/>
          <p:nvPr userDrawn="1"/>
        </p:nvSpPr>
        <p:spPr>
          <a:xfrm>
            <a:off x="0" y="4780872"/>
            <a:ext cx="12192000" cy="207712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88ABC-CB86-43A7-B4BB-6C0EF6F5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46" y="1332146"/>
            <a:ext cx="5253320" cy="323032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7DE5-7F7C-483B-9DA3-213ED220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646" y="5054729"/>
            <a:ext cx="10515600" cy="71464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0161CB-BDDE-42FE-824B-BE7A5F22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5984601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BC8CE-4133-4649-929A-C0837A62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CCBAA6-9B83-46EB-9C5E-91DF4C323286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6468FC52-A3B8-4AA4-8D90-A8D94F815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1914358"/>
            <a:ext cx="4120842" cy="27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3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924338-F411-4E3E-A1C4-03A28CC576F8}"/>
              </a:ext>
            </a:extLst>
          </p:cNvPr>
          <p:cNvSpPr/>
          <p:nvPr userDrawn="1"/>
        </p:nvSpPr>
        <p:spPr>
          <a:xfrm>
            <a:off x="0" y="4780872"/>
            <a:ext cx="12192000" cy="207712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88ABC-CB86-43A7-B4BB-6C0EF6F5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46" y="1332146"/>
            <a:ext cx="5253320" cy="323032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68FC52-A3B8-4AA4-8D90-A8D94F815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583" y="1914358"/>
            <a:ext cx="4120842" cy="27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3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924338-F411-4E3E-A1C4-03A28CC576F8}"/>
              </a:ext>
            </a:extLst>
          </p:cNvPr>
          <p:cNvSpPr/>
          <p:nvPr userDrawn="1"/>
        </p:nvSpPr>
        <p:spPr>
          <a:xfrm>
            <a:off x="0" y="4780872"/>
            <a:ext cx="12192000" cy="2077127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88ABC-CB86-43A7-B4BB-6C0EF6F5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46" y="1332146"/>
            <a:ext cx="5253320" cy="323032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7DE5-7F7C-483B-9DA3-213ED220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646" y="5054729"/>
            <a:ext cx="10515600" cy="71464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0161CB-BDDE-42FE-824B-BE7A5F22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5984601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BC8CE-4133-4649-929A-C0837A62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CCBAA6-9B83-46EB-9C5E-91DF4C323286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5B126A9D-F1FD-4308-B442-4C10B7DA4A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3299" y="1695116"/>
            <a:ext cx="4632677" cy="29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924338-F411-4E3E-A1C4-03A28CC576F8}"/>
              </a:ext>
            </a:extLst>
          </p:cNvPr>
          <p:cNvSpPr/>
          <p:nvPr userDrawn="1"/>
        </p:nvSpPr>
        <p:spPr>
          <a:xfrm>
            <a:off x="0" y="4780872"/>
            <a:ext cx="12192000" cy="2077127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83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88ABC-CB86-43A7-B4BB-6C0EF6F5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46" y="1332146"/>
            <a:ext cx="5253320" cy="323032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7DE5-7F7C-483B-9DA3-213ED220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646" y="5054729"/>
            <a:ext cx="10515600" cy="71464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0161CB-BDDE-42FE-824B-BE7A5F22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5984601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BC8CE-4133-4649-929A-C0837A62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CCBAA6-9B83-46EB-9C5E-91DF4C323286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8BF8DF5F-419F-4A56-B226-FB77A1CF0D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3644" y="986344"/>
            <a:ext cx="39147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6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2E11-DE9C-4CD4-AD75-F10E4054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864" y="812799"/>
            <a:ext cx="4320674" cy="308008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801E-5B8C-4A87-A33A-7086B7F67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3" y="3957053"/>
            <a:ext cx="4320674" cy="221991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0BD34-50C8-42A2-AC8C-DA1D4553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7823845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5121-4B11-48AA-B23E-001F68DC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FE7134-AB47-4B2D-A90F-9CA2DCF85F71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62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2E11-DE9C-4CD4-AD75-F10E4054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864" y="812799"/>
            <a:ext cx="4320674" cy="308008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801E-5B8C-4A87-A33A-7086B7F67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3" y="3957053"/>
            <a:ext cx="4320674" cy="221991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0BD34-50C8-42A2-AC8C-DA1D4553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7823845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5121-4B11-48AA-B23E-001F68DC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FE7134-AB47-4B2D-A90F-9CA2DCF85F71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2E11-DE9C-4CD4-AD75-F10E4054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864" y="812799"/>
            <a:ext cx="4320674" cy="308008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801E-5B8C-4A87-A33A-7086B7F67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3" y="3957053"/>
            <a:ext cx="4320674" cy="221991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0BD34-50C8-42A2-AC8C-DA1D4553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93" y="6492875"/>
            <a:ext cx="7823845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5121-4B11-48AA-B23E-001F68DC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607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02558F06-49E3-4035-9A34-0F296C56C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FE7134-AB47-4B2D-A90F-9CA2DCF85F71}"/>
              </a:ext>
            </a:extLst>
          </p:cNvPr>
          <p:cNvCxnSpPr>
            <a:cxnSpLocks/>
          </p:cNvCxnSpPr>
          <p:nvPr userDrawn="1"/>
        </p:nvCxnSpPr>
        <p:spPr>
          <a:xfrm>
            <a:off x="157815" y="6492875"/>
            <a:ext cx="118639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52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FFB6F-6CA0-4EDD-A793-9F6D3AED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75FCD-43F6-46FB-8172-EE42AEA62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8D9B3-1D81-4D0E-9828-D906120F1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EB07-FD69-40DB-AAF0-6EE98B118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tyGraph Microsoft 365  |  Onboarding &amp; FAQs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74B09-0697-4D9A-96D2-2DE2263BF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58F06-49E3-4035-9A34-0F296C56C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8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1" r:id="rId3"/>
    <p:sldLayoutId id="2147483668" r:id="rId4"/>
    <p:sldLayoutId id="2147483661" r:id="rId5"/>
    <p:sldLayoutId id="2147483660" r:id="rId6"/>
    <p:sldLayoutId id="2147483650" r:id="rId7"/>
    <p:sldLayoutId id="2147483663" r:id="rId8"/>
    <p:sldLayoutId id="2147483664" r:id="rId9"/>
    <p:sldLayoutId id="2147483662" r:id="rId10"/>
    <p:sldLayoutId id="2147483665" r:id="rId11"/>
    <p:sldLayoutId id="2147483666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tormin_30" TargetMode="External"/><Relationship Id="rId2" Type="http://schemas.openxmlformats.org/officeDocument/2006/relationships/hyperlink" Target="https://normyoung.ca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hyperlink" Target="https://ca.linkedin.com/in/norm-you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97CED2B-67E2-4BA2-A343-4E1628906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12" y="5213704"/>
            <a:ext cx="6456500" cy="880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Norm Young</a:t>
            </a:r>
          </a:p>
          <a:p>
            <a:r>
              <a:rPr lang="en-US" dirty="0"/>
              <a:t>Microsoft MVP (M365 Apps &amp; Services)</a:t>
            </a:r>
          </a:p>
        </p:txBody>
      </p:sp>
      <p:pic>
        <p:nvPicPr>
          <p:cNvPr id="8" name="Picture 7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A60BEE41-061E-4B69-8BC9-EF8F294F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04" y="1497170"/>
            <a:ext cx="5289856" cy="528985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5703EF-E942-4DF0-8CEB-3137915BB055}"/>
              </a:ext>
            </a:extLst>
          </p:cNvPr>
          <p:cNvSpPr txBox="1">
            <a:spLocks/>
          </p:cNvSpPr>
          <p:nvPr/>
        </p:nvSpPr>
        <p:spPr>
          <a:xfrm>
            <a:off x="603412" y="6443121"/>
            <a:ext cx="6456500" cy="414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>
                <a:solidFill>
                  <a:schemeClr val="tx2"/>
                </a:solidFill>
              </a:rPr>
              <a:t>July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47F03-7498-432B-A07B-B3352B17B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12" y="1644295"/>
            <a:ext cx="5440201" cy="3569409"/>
          </a:xfrm>
        </p:spPr>
        <p:txBody>
          <a:bodyPr>
            <a:normAutofit/>
          </a:bodyPr>
          <a:lstStyle/>
          <a:p>
            <a:r>
              <a:rPr lang="en-US" dirty="0"/>
              <a:t>Connect Dataverse to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06282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8EF7-8404-420A-A4FD-5FACE877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99" y="3802188"/>
            <a:ext cx="6770079" cy="127366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2"/>
                </a:solidFill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https://normyoung.ca</a:t>
            </a:r>
            <a:endParaRPr lang="en-CA" sz="16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2"/>
                </a:solidFill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https://twitter.com/stormin_30</a:t>
            </a:r>
            <a:endParaRPr lang="en-CA" sz="16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https://ca.linkedin.com/in/norm-young</a:t>
            </a:r>
            <a:endParaRPr lang="en-US" sz="16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white">
                  <a:lumMod val="50000"/>
                </a:prstClr>
              </a:solidFill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68693-D6D6-46EA-AC65-8852C2C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F41B4-77C4-4475-B1CB-86DDB4804867}"/>
              </a:ext>
            </a:extLst>
          </p:cNvPr>
          <p:cNvCxnSpPr/>
          <p:nvPr/>
        </p:nvCxnSpPr>
        <p:spPr>
          <a:xfrm>
            <a:off x="8165432" y="1925053"/>
            <a:ext cx="33207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24CEEF2-04C9-4160-8EF8-4CFE314214E5}"/>
              </a:ext>
            </a:extLst>
          </p:cNvPr>
          <p:cNvSpPr txBox="1">
            <a:spLocks/>
          </p:cNvSpPr>
          <p:nvPr/>
        </p:nvSpPr>
        <p:spPr>
          <a:xfrm>
            <a:off x="384699" y="2866131"/>
            <a:ext cx="3652876" cy="6751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Thanks!!!</a:t>
            </a:r>
            <a:endParaRPr lang="en-US" dirty="0"/>
          </a:p>
        </p:txBody>
      </p:sp>
      <p:pic>
        <p:nvPicPr>
          <p:cNvPr id="8" name="Picture 7" descr="A computer with a keyboard&#10;&#10;Description automatically generated with low confidence">
            <a:extLst>
              <a:ext uri="{FF2B5EF4-FFF2-40B4-BE49-F238E27FC236}">
                <a16:creationId xmlns:a16="http://schemas.microsoft.com/office/drawing/2014/main" id="{E781C43D-3440-4928-8788-C8927F5B2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90" y="1062376"/>
            <a:ext cx="12005844" cy="67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84E94685-BF7C-4C13-B605-1F9F3A2F7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642" t="24161" r="22709" b="17516"/>
          <a:stretch/>
        </p:blipFill>
        <p:spPr>
          <a:xfrm>
            <a:off x="8101263" y="-45721"/>
            <a:ext cx="4090737" cy="39998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56B17E-4215-4B16-8789-7DD3FCE9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612" y="1881957"/>
            <a:ext cx="2866189" cy="1470526"/>
          </a:xfrm>
        </p:spPr>
        <p:txBody>
          <a:bodyPr/>
          <a:lstStyle/>
          <a:p>
            <a:pPr algn="ctr"/>
            <a:r>
              <a:rPr lang="en-US" dirty="0"/>
              <a:t>Business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4DA8A7-059D-4A16-8B0E-E8186F08F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474" y="3577810"/>
            <a:ext cx="2932466" cy="19518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Hundreds of customer channels in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Files and Conversations critical to customer success 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Repeated and inefficient manual lookup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88F88C0-69E4-47F3-9CC1-F5C1D8C1ACD6}"/>
              </a:ext>
            </a:extLst>
          </p:cNvPr>
          <p:cNvSpPr txBox="1">
            <a:spLocks/>
          </p:cNvSpPr>
          <p:nvPr/>
        </p:nvSpPr>
        <p:spPr>
          <a:xfrm>
            <a:off x="4662905" y="1881957"/>
            <a:ext cx="2866189" cy="1470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Technical</a:t>
            </a:r>
          </a:p>
          <a:p>
            <a:pPr algn="ctr"/>
            <a:r>
              <a:rPr lang="en-US" dirty="0"/>
              <a:t>Problem</a:t>
            </a:r>
            <a:endParaRPr lang="en-US" sz="3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FBE5C91-FF7D-46B9-B151-E35E33772122}"/>
              </a:ext>
            </a:extLst>
          </p:cNvPr>
          <p:cNvSpPr txBox="1">
            <a:spLocks/>
          </p:cNvSpPr>
          <p:nvPr/>
        </p:nvSpPr>
        <p:spPr>
          <a:xfrm>
            <a:off x="4780547" y="4225159"/>
            <a:ext cx="2866189" cy="195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5B05856-AADC-43B8-AB54-0BBA59C185A5}"/>
              </a:ext>
            </a:extLst>
          </p:cNvPr>
          <p:cNvSpPr txBox="1">
            <a:spLocks/>
          </p:cNvSpPr>
          <p:nvPr/>
        </p:nvSpPr>
        <p:spPr>
          <a:xfrm>
            <a:off x="8298055" y="1881957"/>
            <a:ext cx="2866189" cy="1470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Our</a:t>
            </a:r>
          </a:p>
          <a:p>
            <a:pPr algn="ctr"/>
            <a:r>
              <a:rPr lang="en-US" sz="3200" dirty="0"/>
              <a:t>Solution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AAA8A59-1CA6-4DBA-8C2F-7CECCABB0E0B}"/>
              </a:ext>
            </a:extLst>
          </p:cNvPr>
          <p:cNvSpPr txBox="1">
            <a:spLocks/>
          </p:cNvSpPr>
          <p:nvPr/>
        </p:nvSpPr>
        <p:spPr>
          <a:xfrm>
            <a:off x="8561136" y="4225159"/>
            <a:ext cx="2866189" cy="195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D2F0DFD-2B15-4DFA-A2AC-118F157A3CD4}"/>
              </a:ext>
            </a:extLst>
          </p:cNvPr>
          <p:cNvSpPr txBox="1">
            <a:spLocks/>
          </p:cNvSpPr>
          <p:nvPr/>
        </p:nvSpPr>
        <p:spPr>
          <a:xfrm>
            <a:off x="4662905" y="3577810"/>
            <a:ext cx="2866190" cy="195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Microsoft Teams integration in Dataverse Model-driven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Dynamics 365 only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7A00FA5-92EC-49F5-BDBC-EB72898F2324}"/>
              </a:ext>
            </a:extLst>
          </p:cNvPr>
          <p:cNvSpPr txBox="1">
            <a:spLocks/>
          </p:cNvSpPr>
          <p:nvPr/>
        </p:nvSpPr>
        <p:spPr>
          <a:xfrm>
            <a:off x="8298060" y="3577810"/>
            <a:ext cx="2866184" cy="195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Power Automate to collect customer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Link Account to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“Open Teams” via Command Bar in Model-driven app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853004A-8F7B-4531-8FD0-C0B502878C39}"/>
              </a:ext>
            </a:extLst>
          </p:cNvPr>
          <p:cNvSpPr txBox="1">
            <a:spLocks/>
          </p:cNvSpPr>
          <p:nvPr/>
        </p:nvSpPr>
        <p:spPr>
          <a:xfrm>
            <a:off x="329555" y="184150"/>
            <a:ext cx="1153289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Scenario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ABA1C7-09CA-4267-9869-3A210914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2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62C7FCF-BDF2-4C4C-BC4B-2834D602A5B8}"/>
              </a:ext>
            </a:extLst>
          </p:cNvPr>
          <p:cNvSpPr/>
          <p:nvPr/>
        </p:nvSpPr>
        <p:spPr>
          <a:xfrm>
            <a:off x="4513123" y="3328342"/>
            <a:ext cx="999688" cy="921615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A99D1-CF30-4D02-9816-390DCF39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55" y="-2829"/>
            <a:ext cx="1153289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665C-C4A1-4321-BBF4-99CD31F3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2558F06-49E3-4035-9A34-0F296C56CDB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06AEA-475D-42BB-99D1-D850AA8E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65" y="1860167"/>
            <a:ext cx="524311" cy="428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92EDDF-09AE-440B-9994-0CC90FDFB7BB}"/>
              </a:ext>
            </a:extLst>
          </p:cNvPr>
          <p:cNvSpPr txBox="1"/>
          <p:nvPr/>
        </p:nvSpPr>
        <p:spPr>
          <a:xfrm>
            <a:off x="4425991" y="3883005"/>
            <a:ext cx="1199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Channels Table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6AC25-58DC-4F98-B478-9D7FA6759D86}"/>
              </a:ext>
            </a:extLst>
          </p:cNvPr>
          <p:cNvCxnSpPr>
            <a:cxnSpLocks/>
            <a:stCxn id="45" idx="3"/>
            <a:endCxn id="40" idx="1"/>
          </p:cNvCxnSpPr>
          <p:nvPr/>
        </p:nvCxnSpPr>
        <p:spPr>
          <a:xfrm>
            <a:off x="3700426" y="3789150"/>
            <a:ext cx="812697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D5EFDB-1EC2-4475-A8DB-3EA6F68756D0}"/>
              </a:ext>
            </a:extLst>
          </p:cNvPr>
          <p:cNvCxnSpPr>
            <a:cxnSpLocks/>
          </p:cNvCxnSpPr>
          <p:nvPr/>
        </p:nvCxnSpPr>
        <p:spPr>
          <a:xfrm flipV="1">
            <a:off x="7438168" y="3621496"/>
            <a:ext cx="921823" cy="646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5168BD4-D95D-4CD1-8AB1-90FA5B415512}"/>
              </a:ext>
            </a:extLst>
          </p:cNvPr>
          <p:cNvSpPr/>
          <p:nvPr/>
        </p:nvSpPr>
        <p:spPr>
          <a:xfrm>
            <a:off x="6420718" y="1773663"/>
            <a:ext cx="999688" cy="921615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7231C9-17C5-4480-9908-C0BA8B60BD5E}"/>
              </a:ext>
            </a:extLst>
          </p:cNvPr>
          <p:cNvSpPr/>
          <p:nvPr/>
        </p:nvSpPr>
        <p:spPr>
          <a:xfrm>
            <a:off x="2700738" y="3328342"/>
            <a:ext cx="999688" cy="921615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75E63D-64EA-4B89-86E6-85947CBE9A76}"/>
              </a:ext>
            </a:extLst>
          </p:cNvPr>
          <p:cNvSpPr/>
          <p:nvPr/>
        </p:nvSpPr>
        <p:spPr>
          <a:xfrm>
            <a:off x="2700738" y="1764247"/>
            <a:ext cx="999688" cy="921615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A9FF-D7FD-475F-A1BD-43A826480C7C}"/>
              </a:ext>
            </a:extLst>
          </p:cNvPr>
          <p:cNvSpPr txBox="1"/>
          <p:nvPr/>
        </p:nvSpPr>
        <p:spPr>
          <a:xfrm>
            <a:off x="2700738" y="2340185"/>
            <a:ext cx="989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Customers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3174C5-1E13-41BE-9A4D-1A9E02224C8F}"/>
              </a:ext>
            </a:extLst>
          </p:cNvPr>
          <p:cNvSpPr txBox="1"/>
          <p:nvPr/>
        </p:nvSpPr>
        <p:spPr>
          <a:xfrm>
            <a:off x="2711378" y="3859978"/>
            <a:ext cx="978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Get Channels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924E67-6FBC-4539-A5B2-DAFA34F19D80}"/>
              </a:ext>
            </a:extLst>
          </p:cNvPr>
          <p:cNvSpPr txBox="1"/>
          <p:nvPr/>
        </p:nvSpPr>
        <p:spPr>
          <a:xfrm>
            <a:off x="3034152" y="4273080"/>
            <a:ext cx="33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dirty="0">
                <a:solidFill>
                  <a:schemeClr val="tx2"/>
                </a:solidFill>
              </a:rPr>
              <a:t>2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A724FD0-0EF4-42FC-AFD9-C0C093F9B35F}"/>
              </a:ext>
            </a:extLst>
          </p:cNvPr>
          <p:cNvSpPr txBox="1"/>
          <p:nvPr/>
        </p:nvSpPr>
        <p:spPr>
          <a:xfrm>
            <a:off x="1822909" y="4865891"/>
            <a:ext cx="9195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Customer channels in multiple teams - 200 channel limit / team.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Flow collects channel info and stores in a Channels table (multiple times per day)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Channels table includes name, team name, link to channel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Account table has look-up to Channels table to create the link between Account and Channel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Model-driven app allows users to connect Account to Teams channel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Flow creates “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msteams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” link and copies value to Account for use with Power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Fx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3BAC1D0-D3F1-6F51-17BD-B629A8C4A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8463" y="3430889"/>
            <a:ext cx="427022" cy="42702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8A7A0B6-F6B9-203E-59CB-D69CB5332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4356" y="3425123"/>
            <a:ext cx="488498" cy="48849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084FC87-B1C1-6BA8-8970-CA42FDF765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5368" y="1924243"/>
            <a:ext cx="451249" cy="45124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E54A7EC-7B9B-FAEB-871C-7D3CBD1E7FF0}"/>
              </a:ext>
            </a:extLst>
          </p:cNvPr>
          <p:cNvSpPr txBox="1"/>
          <p:nvPr/>
        </p:nvSpPr>
        <p:spPr>
          <a:xfrm>
            <a:off x="6276242" y="2391689"/>
            <a:ext cx="1199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Model-driven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F65AB7E-F7B8-F203-EDA1-412378B3097C}"/>
              </a:ext>
            </a:extLst>
          </p:cNvPr>
          <p:cNvSpPr txBox="1"/>
          <p:nvPr/>
        </p:nvSpPr>
        <p:spPr>
          <a:xfrm>
            <a:off x="3034152" y="1481012"/>
            <a:ext cx="33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DEADCB-B755-0595-0AB2-31C7F3442170}"/>
              </a:ext>
            </a:extLst>
          </p:cNvPr>
          <p:cNvSpPr txBox="1"/>
          <p:nvPr/>
        </p:nvSpPr>
        <p:spPr>
          <a:xfrm>
            <a:off x="4845145" y="4270971"/>
            <a:ext cx="33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EC28ED8-23E0-25AC-35D4-2399D6A616CA}"/>
              </a:ext>
            </a:extLst>
          </p:cNvPr>
          <p:cNvSpPr/>
          <p:nvPr/>
        </p:nvSpPr>
        <p:spPr>
          <a:xfrm>
            <a:off x="8359991" y="3328785"/>
            <a:ext cx="999688" cy="921615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87D83D-8AF2-CF2C-AA4A-B88B8ED26C86}"/>
              </a:ext>
            </a:extLst>
          </p:cNvPr>
          <p:cNvSpPr txBox="1"/>
          <p:nvPr/>
        </p:nvSpPr>
        <p:spPr>
          <a:xfrm>
            <a:off x="8249008" y="3913621"/>
            <a:ext cx="1199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Accounts Table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5FB8AAD-847F-2ADC-B086-0A32CEE2D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5586" y="3425818"/>
            <a:ext cx="488498" cy="48849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E1BCDBF-BEAF-0383-3C99-88BF8E7552B7}"/>
              </a:ext>
            </a:extLst>
          </p:cNvPr>
          <p:cNvSpPr/>
          <p:nvPr/>
        </p:nvSpPr>
        <p:spPr>
          <a:xfrm>
            <a:off x="6438480" y="3301796"/>
            <a:ext cx="999688" cy="921615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0B70C43-9E1B-F64E-2A9B-92F5512CBD21}"/>
              </a:ext>
            </a:extLst>
          </p:cNvPr>
          <p:cNvSpPr txBox="1"/>
          <p:nvPr/>
        </p:nvSpPr>
        <p:spPr>
          <a:xfrm>
            <a:off x="6427840" y="3883004"/>
            <a:ext cx="978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dirty="0">
                <a:solidFill>
                  <a:prstClr val="black"/>
                </a:solidFill>
              </a:rPr>
              <a:t>Create link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C4501CEB-63D4-D203-E492-DA50A36BA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890" y="3425123"/>
            <a:ext cx="427022" cy="427022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238CBF5-A538-A41F-28CC-183F57E8244E}"/>
              </a:ext>
            </a:extLst>
          </p:cNvPr>
          <p:cNvCxnSpPr>
            <a:cxnSpLocks/>
            <a:stCxn id="53" idx="2"/>
            <a:endCxn id="45" idx="0"/>
          </p:cNvCxnSpPr>
          <p:nvPr/>
        </p:nvCxnSpPr>
        <p:spPr>
          <a:xfrm>
            <a:off x="3200582" y="2685862"/>
            <a:ext cx="0" cy="64248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A56E54C-A91D-1F0A-BC72-036A7CDD6F89}"/>
              </a:ext>
            </a:extLst>
          </p:cNvPr>
          <p:cNvCxnSpPr>
            <a:cxnSpLocks/>
          </p:cNvCxnSpPr>
          <p:nvPr/>
        </p:nvCxnSpPr>
        <p:spPr>
          <a:xfrm>
            <a:off x="7420406" y="2695278"/>
            <a:ext cx="939585" cy="62401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2F8F2C7-5884-F989-F6FA-92ED5C254D16}"/>
              </a:ext>
            </a:extLst>
          </p:cNvPr>
          <p:cNvCxnSpPr>
            <a:cxnSpLocks/>
          </p:cNvCxnSpPr>
          <p:nvPr/>
        </p:nvCxnSpPr>
        <p:spPr>
          <a:xfrm flipH="1">
            <a:off x="5505853" y="2682710"/>
            <a:ext cx="900492" cy="648227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7DC28D1-159D-66EE-3B06-1280FD5410A1}"/>
              </a:ext>
            </a:extLst>
          </p:cNvPr>
          <p:cNvCxnSpPr>
            <a:cxnSpLocks/>
          </p:cNvCxnSpPr>
          <p:nvPr/>
        </p:nvCxnSpPr>
        <p:spPr>
          <a:xfrm flipH="1">
            <a:off x="7420406" y="3851091"/>
            <a:ext cx="939585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E24E193-3B9C-293A-AD0A-BBDD994ADF16}"/>
              </a:ext>
            </a:extLst>
          </p:cNvPr>
          <p:cNvCxnSpPr>
            <a:cxnSpLocks/>
          </p:cNvCxnSpPr>
          <p:nvPr/>
        </p:nvCxnSpPr>
        <p:spPr>
          <a:xfrm flipH="1">
            <a:off x="5505853" y="3615769"/>
            <a:ext cx="921987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E48AB62-0BB2-BD03-6204-817F05850946}"/>
              </a:ext>
            </a:extLst>
          </p:cNvPr>
          <p:cNvCxnSpPr>
            <a:cxnSpLocks/>
          </p:cNvCxnSpPr>
          <p:nvPr/>
        </p:nvCxnSpPr>
        <p:spPr>
          <a:xfrm>
            <a:off x="5512811" y="3851091"/>
            <a:ext cx="928264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7B9347B-6DA7-8507-8F9F-226280493B49}"/>
              </a:ext>
            </a:extLst>
          </p:cNvPr>
          <p:cNvCxnSpPr>
            <a:cxnSpLocks/>
            <a:stCxn id="42" idx="1"/>
            <a:endCxn id="53" idx="3"/>
          </p:cNvCxnSpPr>
          <p:nvPr/>
        </p:nvCxnSpPr>
        <p:spPr>
          <a:xfrm flipH="1" flipV="1">
            <a:off x="3700426" y="2225055"/>
            <a:ext cx="2720292" cy="9416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F0FF7E6-5C5A-1C57-5E51-ACE0E247273F}"/>
              </a:ext>
            </a:extLst>
          </p:cNvPr>
          <p:cNvSpPr txBox="1"/>
          <p:nvPr/>
        </p:nvSpPr>
        <p:spPr>
          <a:xfrm>
            <a:off x="8692013" y="4269560"/>
            <a:ext cx="33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C8E4E68-6D9E-4D67-BC17-D9A4FC3F8B99}"/>
              </a:ext>
            </a:extLst>
          </p:cNvPr>
          <p:cNvSpPr txBox="1"/>
          <p:nvPr/>
        </p:nvSpPr>
        <p:spPr>
          <a:xfrm>
            <a:off x="6750480" y="1552000"/>
            <a:ext cx="33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dirty="0">
                <a:solidFill>
                  <a:schemeClr val="tx2"/>
                </a:solidFill>
              </a:rPr>
              <a:t>5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5B29FFA-0BD3-21AE-1A42-1E0A8C8577CD}"/>
              </a:ext>
            </a:extLst>
          </p:cNvPr>
          <p:cNvSpPr txBox="1"/>
          <p:nvPr/>
        </p:nvSpPr>
        <p:spPr>
          <a:xfrm>
            <a:off x="6750480" y="4266714"/>
            <a:ext cx="33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7038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68693-D6D6-46EA-AC65-8852C2C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58B2E-A794-4896-89A6-2EE82C9158E7}"/>
              </a:ext>
            </a:extLst>
          </p:cNvPr>
          <p:cNvSpPr/>
          <p:nvPr/>
        </p:nvSpPr>
        <p:spPr>
          <a:xfrm>
            <a:off x="8549640" y="0"/>
            <a:ext cx="3639764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B8AA2-F105-4D65-BC5C-0C51DE76179A}"/>
              </a:ext>
            </a:extLst>
          </p:cNvPr>
          <p:cNvSpPr txBox="1"/>
          <p:nvPr/>
        </p:nvSpPr>
        <p:spPr>
          <a:xfrm>
            <a:off x="8708879" y="806250"/>
            <a:ext cx="3315523" cy="425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Power Automate – Initial Harvest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Executed once per full Customer team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Variable to store the GUID of the Customer team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Get the team info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Get the channel listing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Compose and Parse channel listing for use with in the “Add a new row” 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 each channel add a new row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Web URL replaces “https” with “</a:t>
            </a:r>
            <a:r>
              <a:rPr lang="en-US" sz="1400" dirty="0" err="1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msteams</a:t>
            </a: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This allows opening in Teams client</a:t>
            </a:r>
            <a:endParaRPr lang="en-CA" sz="1400" dirty="0">
              <a:solidFill>
                <a:prstClr val="white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F41B4-77C4-4475-B1CB-86DDB4804867}"/>
              </a:ext>
            </a:extLst>
          </p:cNvPr>
          <p:cNvCxnSpPr>
            <a:cxnSpLocks/>
          </p:cNvCxnSpPr>
          <p:nvPr/>
        </p:nvCxnSpPr>
        <p:spPr>
          <a:xfrm>
            <a:off x="8708879" y="1156878"/>
            <a:ext cx="3312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DC393EA-6669-E393-DBEC-EAFA45520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8" y="333756"/>
            <a:ext cx="4901735" cy="6190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095A7B-B785-497D-422E-1625209E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59" y="1379790"/>
            <a:ext cx="3943761" cy="40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68693-D6D6-46EA-AC65-8852C2C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58B2E-A794-4896-89A6-2EE82C9158E7}"/>
              </a:ext>
            </a:extLst>
          </p:cNvPr>
          <p:cNvSpPr/>
          <p:nvPr/>
        </p:nvSpPr>
        <p:spPr>
          <a:xfrm>
            <a:off x="8549640" y="0"/>
            <a:ext cx="3639764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B8AA2-F105-4D65-BC5C-0C51DE76179A}"/>
              </a:ext>
            </a:extLst>
          </p:cNvPr>
          <p:cNvSpPr txBox="1"/>
          <p:nvPr/>
        </p:nvSpPr>
        <p:spPr>
          <a:xfrm>
            <a:off x="8708879" y="806250"/>
            <a:ext cx="3315523" cy="448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Power Automate - Get Channels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Executed multiple times per day against current Customer team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Variable to store the GUID of the Customer team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Get the team info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Get the channel listing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Compose and Parse channel listing for use with in the “Add a new row” 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 each channel add a new row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Web URL replaces “https” with “</a:t>
            </a:r>
            <a:r>
              <a:rPr lang="en-CA" sz="1400" dirty="0" err="1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msteams</a:t>
            </a: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This allows opening in Teams client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F41B4-77C4-4475-B1CB-86DDB4804867}"/>
              </a:ext>
            </a:extLst>
          </p:cNvPr>
          <p:cNvCxnSpPr>
            <a:cxnSpLocks/>
          </p:cNvCxnSpPr>
          <p:nvPr/>
        </p:nvCxnSpPr>
        <p:spPr>
          <a:xfrm>
            <a:off x="8708879" y="1156878"/>
            <a:ext cx="3312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E8690A3-958E-1C8A-4A84-D7972CB2C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3" y="1117146"/>
            <a:ext cx="8219923" cy="46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7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68693-D6D6-46EA-AC65-8852C2C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58B2E-A794-4896-89A6-2EE82C9158E7}"/>
              </a:ext>
            </a:extLst>
          </p:cNvPr>
          <p:cNvSpPr/>
          <p:nvPr/>
        </p:nvSpPr>
        <p:spPr>
          <a:xfrm>
            <a:off x="8549640" y="0"/>
            <a:ext cx="3639764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B8AA2-F105-4D65-BC5C-0C51DE76179A}"/>
              </a:ext>
            </a:extLst>
          </p:cNvPr>
          <p:cNvSpPr txBox="1"/>
          <p:nvPr/>
        </p:nvSpPr>
        <p:spPr>
          <a:xfrm>
            <a:off x="8708879" y="806250"/>
            <a:ext cx="3315523" cy="368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Power Apps – Command Bar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Model-driven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Add a button to the Command Bar that will open the related customer channel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Account table Main form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CA" sz="1400" dirty="0" err="1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used to show/hide the button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CA" sz="1400" dirty="0" err="1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used to launch the “</a:t>
            </a:r>
            <a:r>
              <a:rPr lang="en-CA" sz="1400" dirty="0" err="1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msteams</a:t>
            </a: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” channel URL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sz="1400" dirty="0">
              <a:solidFill>
                <a:prstClr val="white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sz="1400" dirty="0">
              <a:solidFill>
                <a:prstClr val="white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F41B4-77C4-4475-B1CB-86DDB4804867}"/>
              </a:ext>
            </a:extLst>
          </p:cNvPr>
          <p:cNvCxnSpPr>
            <a:cxnSpLocks/>
          </p:cNvCxnSpPr>
          <p:nvPr/>
        </p:nvCxnSpPr>
        <p:spPr>
          <a:xfrm>
            <a:off x="8708879" y="1156878"/>
            <a:ext cx="3312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561EF2-ED2F-8102-FC9F-0B7F6E10D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7" y="1120319"/>
            <a:ext cx="8208641" cy="46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68693-D6D6-46EA-AC65-8852C2C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58B2E-A794-4896-89A6-2EE82C9158E7}"/>
              </a:ext>
            </a:extLst>
          </p:cNvPr>
          <p:cNvSpPr/>
          <p:nvPr/>
        </p:nvSpPr>
        <p:spPr>
          <a:xfrm>
            <a:off x="8549640" y="0"/>
            <a:ext cx="3639764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B8AA2-F105-4D65-BC5C-0C51DE76179A}"/>
              </a:ext>
            </a:extLst>
          </p:cNvPr>
          <p:cNvSpPr txBox="1"/>
          <p:nvPr/>
        </p:nvSpPr>
        <p:spPr>
          <a:xfrm>
            <a:off x="8708879" y="806250"/>
            <a:ext cx="3315523" cy="233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From Account record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Select target channel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Flow copies URL to from Channel table to Account record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Copy required for Power </a:t>
            </a:r>
            <a:r>
              <a:rPr lang="en-CA" sz="1400" dirty="0" err="1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en-CA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sz="1400" dirty="0">
              <a:solidFill>
                <a:prstClr val="white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F41B4-77C4-4475-B1CB-86DDB4804867}"/>
              </a:ext>
            </a:extLst>
          </p:cNvPr>
          <p:cNvCxnSpPr>
            <a:cxnSpLocks/>
          </p:cNvCxnSpPr>
          <p:nvPr/>
        </p:nvCxnSpPr>
        <p:spPr>
          <a:xfrm>
            <a:off x="8708879" y="1156878"/>
            <a:ext cx="3312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E046CDA-57D2-AC59-6ADB-39A97A9A1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4" y="1120319"/>
            <a:ext cx="8208644" cy="46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68693-D6D6-46EA-AC65-8852C2C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58B2E-A794-4896-89A6-2EE82C9158E7}"/>
              </a:ext>
            </a:extLst>
          </p:cNvPr>
          <p:cNvSpPr/>
          <p:nvPr/>
        </p:nvSpPr>
        <p:spPr>
          <a:xfrm>
            <a:off x="8549640" y="0"/>
            <a:ext cx="3639764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B8AA2-F105-4D65-BC5C-0C51DE76179A}"/>
              </a:ext>
            </a:extLst>
          </p:cNvPr>
          <p:cNvSpPr txBox="1"/>
          <p:nvPr/>
        </p:nvSpPr>
        <p:spPr>
          <a:xfrm>
            <a:off x="8708879" y="806250"/>
            <a:ext cx="3315523" cy="3329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Power Automate – Link to Teams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Executed 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Get Account details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Get Channel details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Confirm that a Customer channel was selected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Update Account row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Send in-app notification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Catch errors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Notify Admin on error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F41B4-77C4-4475-B1CB-86DDB4804867}"/>
              </a:ext>
            </a:extLst>
          </p:cNvPr>
          <p:cNvCxnSpPr>
            <a:cxnSpLocks/>
          </p:cNvCxnSpPr>
          <p:nvPr/>
        </p:nvCxnSpPr>
        <p:spPr>
          <a:xfrm>
            <a:off x="8708879" y="1156878"/>
            <a:ext cx="3312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F56B920-F93D-C57B-9C31-148EFB626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8" y="1119600"/>
            <a:ext cx="8211200" cy="46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4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FD6FF7-0A9E-44BE-9104-070BEBDF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46" y="2817466"/>
            <a:ext cx="5903148" cy="1921391"/>
          </a:xfrm>
        </p:spPr>
        <p:txBody>
          <a:bodyPr/>
          <a:lstStyle/>
          <a:p>
            <a:r>
              <a:rPr lang="en-US" dirty="0"/>
              <a:t>Marginal gains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D15631-6D1A-40C7-B829-B9592CDB1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646" y="4925176"/>
            <a:ext cx="10515600" cy="1495502"/>
          </a:xfrm>
        </p:spPr>
        <p:txBody>
          <a:bodyPr>
            <a:normAutofit/>
          </a:bodyPr>
          <a:lstStyle/>
          <a:p>
            <a:r>
              <a:rPr lang="en-US" dirty="0"/>
              <a:t>Value is added to the user experience by removing the manual lookup of the customer channel in MS Teams where there are hundreds of channels across multiple teams.</a:t>
            </a:r>
          </a:p>
          <a:p>
            <a:r>
              <a:rPr lang="en-US" dirty="0"/>
              <a:t>This marginal gain will give time back to my users, decrease friction in their work and allow them to focus on the business of work.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FC193-0177-4730-9036-7214FFFA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8F06-49E3-4035-9A34-0F296C56CDB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0603C4-A2DF-4349-AB4F-93FB743AB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26" y="534066"/>
            <a:ext cx="1417554" cy="5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7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ysClr val="windowText" lastClr="000000"/>
      </a:dk1>
      <a:lt1>
        <a:sysClr val="window" lastClr="FFFFFF"/>
      </a:lt1>
      <a:dk2>
        <a:srgbClr val="2E9898"/>
      </a:dk2>
      <a:lt2>
        <a:srgbClr val="E7E6E6"/>
      </a:lt2>
      <a:accent1>
        <a:srgbClr val="6967C7"/>
      </a:accent1>
      <a:accent2>
        <a:srgbClr val="D88207"/>
      </a:accent2>
      <a:accent3>
        <a:srgbClr val="D8DF25"/>
      </a:accent3>
      <a:accent4>
        <a:srgbClr val="4D4D4D"/>
      </a:accent4>
      <a:accent5>
        <a:srgbClr val="0C514F"/>
      </a:accent5>
      <a:accent6>
        <a:srgbClr val="78D6D1"/>
      </a:accent6>
      <a:hlink>
        <a:srgbClr val="78D6D1"/>
      </a:hlink>
      <a:folHlink>
        <a:srgbClr val="0C514F"/>
      </a:folHlink>
    </a:clrScheme>
    <a:fontScheme name="tyGraph">
      <a:majorFont>
        <a:latin typeface="Bitter Semi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itch_x0020_Type xmlns="0ce6b431-2dfc-4e15-bbad-6d3a3fac2ebd">Customer</Pitch_x0020_Type>
    <Product xmlns="0ce6b431-2dfc-4e15-bbad-6d3a3fac2ebd" xsi:nil="true"/>
    <TaxCatchAll xmlns="fceeddc2-1862-48e4-be78-19df8f7b3579" xsi:nil="true"/>
    <lcf76f155ced4ddcb4097134ff3c332f xmlns="0ce6b431-2dfc-4e15-bbad-6d3a3fac2eb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EB885D6C26814E94E7CE13A0EDF138" ma:contentTypeVersion="19" ma:contentTypeDescription="Create a new document." ma:contentTypeScope="" ma:versionID="f73f0b3466458db3949efa239e317152">
  <xsd:schema xmlns:xsd="http://www.w3.org/2001/XMLSchema" xmlns:xs="http://www.w3.org/2001/XMLSchema" xmlns:p="http://schemas.microsoft.com/office/2006/metadata/properties" xmlns:ns2="0ce6b431-2dfc-4e15-bbad-6d3a3fac2ebd" xmlns:ns3="fceeddc2-1862-48e4-be78-19df8f7b3579" targetNamespace="http://schemas.microsoft.com/office/2006/metadata/properties" ma:root="true" ma:fieldsID="24bb633105c75f8c1fda64e2f3ed6ced" ns2:_="" ns3:_="">
    <xsd:import namespace="0ce6b431-2dfc-4e15-bbad-6d3a3fac2ebd"/>
    <xsd:import namespace="fceeddc2-1862-48e4-be78-19df8f7b3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Pitch_x0020_Type" minOccurs="0"/>
                <xsd:element ref="ns2:Product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e6b431-2dfc-4e15-bbad-6d3a3fac2e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Pitch_x0020_Type" ma:index="10" nillable="true" ma:displayName="Pitch Type" ma:default="Customer" ma:hidden="true" ma:internalName="Pitch_x0020_Type" ma:readOnly="false">
      <xsd:simpleType>
        <xsd:restriction base="dms:Choice">
          <xsd:enumeration value="Customer"/>
          <xsd:enumeration value="Reseller"/>
          <xsd:enumeration value="MSFT"/>
          <xsd:enumeration value="Other"/>
        </xsd:restriction>
      </xsd:simpleType>
    </xsd:element>
    <xsd:element name="Product" ma:index="11" nillable="true" ma:displayName="Product" ma:hidden="true" ma:internalName="Product" ma:readOnly="false">
      <xsd:simpleType>
        <xsd:restriction base="dms:Choice">
          <xsd:enumeration value="tyGraph for Yammer"/>
          <xsd:enumeration value="tyGraph Pulse"/>
          <xsd:enumeration value="tyGraph for SharePoint"/>
          <xsd:enumeration value="All-up"/>
        </xsd:restriction>
      </xsd:simpleType>
    </xsd:element>
    <xsd:element name="MediaServiceAutoTags" ma:index="12" nillable="true" ma:displayName="MediaServiceAutoTags" ma:hidden="true" ma:internalName="MediaServiceAutoTags" ma:readOnly="true">
      <xsd:simpleType>
        <xsd:restriction base="dms:Text"/>
      </xsd:simpleType>
    </xsd:element>
    <xsd:element name="MediaServiceOCR" ma:index="13" nillable="true" ma:displayName="MediaServiceOCR" ma:hidden="true" ma:internalName="MediaServiceOCR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hidden="true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2" nillable="true" ma:displayName="Length (seconds)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9b9002ec-b9d8-440c-881c-26a154554c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eeddc2-1862-48e4-be78-19df8f7b357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5" nillable="true" ma:displayName="Taxonomy Catch All Column" ma:hidden="true" ma:list="{08863aa8-de51-4947-b45c-8566211695ce}" ma:internalName="TaxCatchAll" ma:readOnly="false" ma:showField="CatchAllData" ma:web="fceeddc2-1862-48e4-be78-19df8f7b35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004557-FBC3-4E1F-872E-8BDF79A318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7D1F68-54D8-47BA-AE21-DC1995EBE3C4}">
  <ds:schemaRefs>
    <ds:schemaRef ds:uri="http://schemas.microsoft.com/office/2006/metadata/properties"/>
    <ds:schemaRef ds:uri="http://schemas.microsoft.com/office/infopath/2007/PartnerControls"/>
    <ds:schemaRef ds:uri="0ce6b431-2dfc-4e15-bbad-6d3a3fac2ebd"/>
    <ds:schemaRef ds:uri="fceeddc2-1862-48e4-be78-19df8f7b3579"/>
  </ds:schemaRefs>
</ds:datastoreItem>
</file>

<file path=customXml/itemProps3.xml><?xml version="1.0" encoding="utf-8"?>
<ds:datastoreItem xmlns:ds="http://schemas.openxmlformats.org/officeDocument/2006/customXml" ds:itemID="{EB56D946-4E48-4019-AA03-D56BE76B89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e6b431-2dfc-4e15-bbad-6d3a3fac2ebd"/>
    <ds:schemaRef ds:uri="fceeddc2-1862-48e4-be78-19df8f7b35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4061</TotalTime>
  <Words>509</Words>
  <Application>Microsoft Office PowerPoint</Application>
  <PresentationFormat>Widescreen</PresentationFormat>
  <Paragraphs>93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Connect Dataverse to Microsoft Teams</vt:lpstr>
      <vt:lpstr>Business Problem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Marginal gains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tyGraph Enterprise</dc:title>
  <dc:creator>Jarom Reid</dc:creator>
  <cp:lastModifiedBy>Norm Young</cp:lastModifiedBy>
  <cp:revision>11</cp:revision>
  <dcterms:created xsi:type="dcterms:W3CDTF">2021-10-11T22:11:13Z</dcterms:created>
  <dcterms:modified xsi:type="dcterms:W3CDTF">2022-07-19T21:41:33Z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0x01010097EB885D6C26814E94E7CE13A0EDF138</vt:lpwstr>
  </property>
  <property fmtid="{D5CDD505-2E9C-101B-9397-08002B2CF9AE}" pid="3" name="MediaServiceImageTags">
    <vt:lpwstr/>
  </property>
</Properties>
</file>